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8" r:id="rId3"/>
    <p:sldId id="259" r:id="rId4"/>
    <p:sldId id="260" r:id="rId5"/>
    <p:sldId id="261" r:id="rId6"/>
    <p:sldId id="262" r:id="rId7"/>
    <p:sldId id="257" r:id="rId8"/>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76" d="100"/>
          <a:sy n="76" d="100"/>
        </p:scale>
        <p:origin x="-1164" y="-84"/>
      </p:cViewPr>
      <p:guideLst>
        <p:guide orient="horz" pos="216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tableStyles" Target="tableStyle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theme" Target="theme/theme1.xml"/><Relationship Id="rId5" Type="http://schemas.openxmlformats.org/officeDocument/2006/relationships/slide" Target="slides/slide4.xml"/><Relationship Id="rId10"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presProps" Target="pres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21F63F4-787C-4177-BAAD-96E17DA4DAE2}" type="datetimeFigureOut">
              <a:rPr lang="en-US" smtClean="0"/>
              <a:t>5/18/2018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E7CFC96-3613-4464-8A90-0C52B871203F}" type="slidenum">
              <a:rPr lang="en-US" smtClean="0"/>
              <a:t>‹#›</a:t>
            </a:fld>
            <a:endParaRPr lang="en-US"/>
          </a:p>
        </p:txBody>
      </p:sp>
    </p:spTree>
    <p:extLst>
      <p:ext uri="{BB962C8B-B14F-4D97-AF65-F5344CB8AC3E}">
        <p14:creationId xmlns:p14="http://schemas.microsoft.com/office/powerpoint/2010/main" val="31273459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21F63F4-787C-4177-BAAD-96E17DA4DAE2}" type="datetimeFigureOut">
              <a:rPr lang="en-US" smtClean="0"/>
              <a:t>5/18/2018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E7CFC96-3613-4464-8A90-0C52B871203F}" type="slidenum">
              <a:rPr lang="en-US" smtClean="0"/>
              <a:t>‹#›</a:t>
            </a:fld>
            <a:endParaRPr lang="en-US"/>
          </a:p>
        </p:txBody>
      </p:sp>
    </p:spTree>
    <p:extLst>
      <p:ext uri="{BB962C8B-B14F-4D97-AF65-F5344CB8AC3E}">
        <p14:creationId xmlns:p14="http://schemas.microsoft.com/office/powerpoint/2010/main" val="243676350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21F63F4-787C-4177-BAAD-96E17DA4DAE2}" type="datetimeFigureOut">
              <a:rPr lang="en-US" smtClean="0"/>
              <a:t>5/18/2018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E7CFC96-3613-4464-8A90-0C52B871203F}" type="slidenum">
              <a:rPr lang="en-US" smtClean="0"/>
              <a:t>‹#›</a:t>
            </a:fld>
            <a:endParaRPr lang="en-US"/>
          </a:p>
        </p:txBody>
      </p:sp>
    </p:spTree>
    <p:extLst>
      <p:ext uri="{BB962C8B-B14F-4D97-AF65-F5344CB8AC3E}">
        <p14:creationId xmlns:p14="http://schemas.microsoft.com/office/powerpoint/2010/main" val="412818614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21F63F4-787C-4177-BAAD-96E17DA4DAE2}" type="datetimeFigureOut">
              <a:rPr lang="en-US" smtClean="0"/>
              <a:t>5/18/2018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2E7CFC96-3613-4464-8A90-0C52B871203F}" type="slidenum">
              <a:rPr lang="en-US" smtClean="0"/>
              <a:t>‹#›</a:t>
            </a:fld>
            <a:endParaRPr lang="en-US"/>
          </a:p>
        </p:txBody>
      </p:sp>
    </p:spTree>
    <p:extLst>
      <p:ext uri="{BB962C8B-B14F-4D97-AF65-F5344CB8AC3E}">
        <p14:creationId xmlns:p14="http://schemas.microsoft.com/office/powerpoint/2010/main" val="55711275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21F63F4-787C-4177-BAAD-96E17DA4DAE2}" type="datetimeFigureOut">
              <a:rPr lang="en-US" smtClean="0"/>
              <a:t>5/18/2018</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2E7CFC96-3613-4464-8A90-0C52B871203F}" type="slidenum">
              <a:rPr lang="en-US" smtClean="0"/>
              <a:t>‹#›</a:t>
            </a:fld>
            <a:endParaRPr lang="en-US"/>
          </a:p>
        </p:txBody>
      </p:sp>
    </p:spTree>
    <p:extLst>
      <p:ext uri="{BB962C8B-B14F-4D97-AF65-F5344CB8AC3E}">
        <p14:creationId xmlns:p14="http://schemas.microsoft.com/office/powerpoint/2010/main" val="23794738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21F63F4-787C-4177-BAAD-96E17DA4DAE2}" type="datetimeFigureOut">
              <a:rPr lang="en-US" smtClean="0"/>
              <a:t>5/18/2018</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2E7CFC96-3613-4464-8A90-0C52B871203F}" type="slidenum">
              <a:rPr lang="en-US" smtClean="0"/>
              <a:t>‹#›</a:t>
            </a:fld>
            <a:endParaRPr lang="en-US"/>
          </a:p>
        </p:txBody>
      </p:sp>
    </p:spTree>
    <p:extLst>
      <p:ext uri="{BB962C8B-B14F-4D97-AF65-F5344CB8AC3E}">
        <p14:creationId xmlns:p14="http://schemas.microsoft.com/office/powerpoint/2010/main" val="91809165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21F63F4-787C-4177-BAAD-96E17DA4DAE2}" type="datetimeFigureOut">
              <a:rPr lang="en-US" smtClean="0"/>
              <a:t>5/18/2018</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2E7CFC96-3613-4464-8A90-0C52B871203F}" type="slidenum">
              <a:rPr lang="en-US" smtClean="0"/>
              <a:t>‹#›</a:t>
            </a:fld>
            <a:endParaRPr lang="en-US"/>
          </a:p>
        </p:txBody>
      </p:sp>
    </p:spTree>
    <p:extLst>
      <p:ext uri="{BB962C8B-B14F-4D97-AF65-F5344CB8AC3E}">
        <p14:creationId xmlns:p14="http://schemas.microsoft.com/office/powerpoint/2010/main" val="28435173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21F63F4-787C-4177-BAAD-96E17DA4DAE2}" type="datetimeFigureOut">
              <a:rPr lang="en-US" smtClean="0"/>
              <a:t>5/18/2018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2E7CFC96-3613-4464-8A90-0C52B871203F}" type="slidenum">
              <a:rPr lang="en-US" smtClean="0"/>
              <a:t>‹#›</a:t>
            </a:fld>
            <a:endParaRPr lang="en-US"/>
          </a:p>
        </p:txBody>
      </p:sp>
    </p:spTree>
    <p:extLst>
      <p:ext uri="{BB962C8B-B14F-4D97-AF65-F5344CB8AC3E}">
        <p14:creationId xmlns:p14="http://schemas.microsoft.com/office/powerpoint/2010/main" val="186230744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21F63F4-787C-4177-BAAD-96E17DA4DAE2}" type="datetimeFigureOut">
              <a:rPr lang="en-US" smtClean="0"/>
              <a:t>5/18/2018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2E7CFC96-3613-4464-8A90-0C52B871203F}" type="slidenum">
              <a:rPr lang="en-US" smtClean="0"/>
              <a:t>‹#›</a:t>
            </a:fld>
            <a:endParaRPr lang="en-US"/>
          </a:p>
        </p:txBody>
      </p:sp>
    </p:spTree>
    <p:extLst>
      <p:ext uri="{BB962C8B-B14F-4D97-AF65-F5344CB8AC3E}">
        <p14:creationId xmlns:p14="http://schemas.microsoft.com/office/powerpoint/2010/main" val="375352400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21F63F4-787C-4177-BAAD-96E17DA4DAE2}" type="datetimeFigureOut">
              <a:rPr lang="en-US" smtClean="0"/>
              <a:t>5/18/2018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E7CFC96-3613-4464-8A90-0C52B871203F}" type="slidenum">
              <a:rPr lang="en-US" smtClean="0"/>
              <a:t>‹#›</a:t>
            </a:fld>
            <a:endParaRPr lang="en-US"/>
          </a:p>
        </p:txBody>
      </p:sp>
    </p:spTree>
    <p:extLst>
      <p:ext uri="{BB962C8B-B14F-4D97-AF65-F5344CB8AC3E}">
        <p14:creationId xmlns:p14="http://schemas.microsoft.com/office/powerpoint/2010/main" val="135368868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21F63F4-787C-4177-BAAD-96E17DA4DAE2}" type="datetimeFigureOut">
              <a:rPr lang="en-US" smtClean="0"/>
              <a:t>5/18/2018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E7CFC96-3613-4464-8A90-0C52B871203F}" type="slidenum">
              <a:rPr lang="en-US" smtClean="0"/>
              <a:t>‹#›</a:t>
            </a:fld>
            <a:endParaRPr lang="en-US"/>
          </a:p>
        </p:txBody>
      </p:sp>
    </p:spTree>
    <p:extLst>
      <p:ext uri="{BB962C8B-B14F-4D97-AF65-F5344CB8AC3E}">
        <p14:creationId xmlns:p14="http://schemas.microsoft.com/office/powerpoint/2010/main" val="385064841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21F63F4-787C-4177-BAAD-96E17DA4DAE2}" type="datetimeFigureOut">
              <a:rPr lang="en-US" smtClean="0"/>
              <a:t>5/18/2018</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2E7CFC96-3613-4464-8A90-0C52B871203F}" type="slidenum">
              <a:rPr lang="en-US" smtClean="0"/>
              <a:t>‹#›</a:t>
            </a:fld>
            <a:endParaRPr lang="en-US"/>
          </a:p>
        </p:txBody>
      </p:sp>
    </p:spTree>
    <p:extLst>
      <p:ext uri="{BB962C8B-B14F-4D97-AF65-F5344CB8AC3E}">
        <p14:creationId xmlns:p14="http://schemas.microsoft.com/office/powerpoint/2010/main" val="293650354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hyperlink" Target="https://en.wikipedia.org/wiki/Data_corruption" TargetMode="External"/><Relationship Id="rId2" Type="http://schemas.openxmlformats.org/officeDocument/2006/relationships/hyperlink" Target="https://en.wikipedia.org/wiki/Computer_data_storage" TargetMode="External"/><Relationship Id="rId1" Type="http://schemas.openxmlformats.org/officeDocument/2006/relationships/slideLayout" Target="../slideLayouts/slideLayout2.xml"/><Relationship Id="rId6" Type="http://schemas.openxmlformats.org/officeDocument/2006/relationships/hyperlink" Target="https://en.wikipedia.org/wiki/ECC_memory" TargetMode="External"/><Relationship Id="rId5" Type="http://schemas.openxmlformats.org/officeDocument/2006/relationships/hyperlink" Target="https://searchstorage.techtarget.com/definition/parity" TargetMode="External"/><Relationship Id="rId4" Type="http://schemas.openxmlformats.org/officeDocument/2006/relationships/hyperlink" Target="https://whatis.techtarget.com/definition/bit-binary-digit" TargetMode="External"/></Relationships>
</file>

<file path=ppt/slides/_rels/slide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smtClean="0"/>
              <a:t>Hamming Code</a:t>
            </a:r>
            <a:endParaRPr lang="en-US" dirty="0"/>
          </a:p>
        </p:txBody>
      </p:sp>
      <p:sp>
        <p:nvSpPr>
          <p:cNvPr id="3" name="Subtitle 2"/>
          <p:cNvSpPr>
            <a:spLocks noGrp="1"/>
          </p:cNvSpPr>
          <p:nvPr>
            <p:ph type="subTitle" idx="1"/>
          </p:nvPr>
        </p:nvSpPr>
        <p:spPr/>
        <p:txBody>
          <a:bodyPr/>
          <a:lstStyle/>
          <a:p>
            <a:r>
              <a:rPr lang="en-US" dirty="0" smtClean="0"/>
              <a:t>Error </a:t>
            </a:r>
            <a:r>
              <a:rPr lang="en-US" dirty="0" err="1" smtClean="0"/>
              <a:t>Corection</a:t>
            </a:r>
            <a:r>
              <a:rPr lang="en-US" dirty="0" smtClean="0"/>
              <a:t> Code – ECC Memory</a:t>
            </a:r>
            <a:endParaRPr lang="en-US" dirty="0"/>
          </a:p>
        </p:txBody>
      </p:sp>
    </p:spTree>
    <p:extLst>
      <p:ext uri="{BB962C8B-B14F-4D97-AF65-F5344CB8AC3E}">
        <p14:creationId xmlns:p14="http://schemas.microsoft.com/office/powerpoint/2010/main" val="364774098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Definition</a:t>
            </a:r>
            <a:endParaRPr lang="en-US" dirty="0"/>
          </a:p>
        </p:txBody>
      </p:sp>
      <p:sp>
        <p:nvSpPr>
          <p:cNvPr id="3" name="Content Placeholder 2"/>
          <p:cNvSpPr>
            <a:spLocks noGrp="1"/>
          </p:cNvSpPr>
          <p:nvPr>
            <p:ph idx="1"/>
          </p:nvPr>
        </p:nvSpPr>
        <p:spPr/>
        <p:txBody>
          <a:bodyPr>
            <a:normAutofit fontScale="62500" lnSpcReduction="20000"/>
          </a:bodyPr>
          <a:lstStyle/>
          <a:p>
            <a:r>
              <a:rPr lang="en-US" b="1" dirty="0"/>
              <a:t>Error-correcting code memory</a:t>
            </a:r>
            <a:r>
              <a:rPr lang="en-US" dirty="0"/>
              <a:t> (</a:t>
            </a:r>
            <a:r>
              <a:rPr lang="en-US" b="1" dirty="0"/>
              <a:t>ECC memory</a:t>
            </a:r>
            <a:r>
              <a:rPr lang="en-US" dirty="0"/>
              <a:t>) is a type of </a:t>
            </a:r>
            <a:r>
              <a:rPr lang="en-US" dirty="0">
                <a:hlinkClick r:id="rId2" tooltip="Computer data storage"/>
              </a:rPr>
              <a:t>computer data storage</a:t>
            </a:r>
            <a:r>
              <a:rPr lang="en-US" dirty="0"/>
              <a:t> that can detect and correct the most common kinds of internal </a:t>
            </a:r>
            <a:r>
              <a:rPr lang="en-US" dirty="0">
                <a:hlinkClick r:id="rId3" tooltip="Data corruption"/>
              </a:rPr>
              <a:t>data corruption</a:t>
            </a:r>
            <a:r>
              <a:rPr lang="en-US" dirty="0"/>
              <a:t>. ECC memory is used in most computers where data corruption cannot be tolerated under any circumstances, such as for scientific or financial computing</a:t>
            </a:r>
            <a:endParaRPr lang="en-US" dirty="0" smtClean="0"/>
          </a:p>
          <a:p>
            <a:r>
              <a:rPr lang="en-US" dirty="0" smtClean="0"/>
              <a:t>Hamming </a:t>
            </a:r>
            <a:r>
              <a:rPr lang="en-US" dirty="0"/>
              <a:t>code is a set of error-correction </a:t>
            </a:r>
            <a:r>
              <a:rPr lang="en-US" dirty="0" smtClean="0"/>
              <a:t>codes </a:t>
            </a:r>
            <a:r>
              <a:rPr lang="en-US" dirty="0"/>
              <a:t>that can be used to detect and correct </a:t>
            </a:r>
            <a:r>
              <a:rPr lang="en-US" u="sng" dirty="0" smtClean="0">
                <a:hlinkClick r:id="rId4"/>
              </a:rPr>
              <a:t>bit</a:t>
            </a:r>
            <a:r>
              <a:rPr lang="en-US" u="sng" dirty="0" smtClean="0"/>
              <a:t> </a:t>
            </a:r>
            <a:r>
              <a:rPr lang="en-US" dirty="0" smtClean="0"/>
              <a:t>errors </a:t>
            </a:r>
            <a:r>
              <a:rPr lang="en-US" dirty="0"/>
              <a:t>that can occur when computer data is moved or </a:t>
            </a:r>
            <a:r>
              <a:rPr lang="en-US" dirty="0" smtClean="0"/>
              <a:t>stored</a:t>
            </a:r>
          </a:p>
          <a:p>
            <a:r>
              <a:rPr lang="en-US" dirty="0"/>
              <a:t>Like other error-correction code, Hamming code makes use of the concept of </a:t>
            </a:r>
            <a:r>
              <a:rPr lang="en-US" u="sng" dirty="0">
                <a:hlinkClick r:id="rId5"/>
              </a:rPr>
              <a:t>parity</a:t>
            </a:r>
            <a:r>
              <a:rPr lang="en-US" dirty="0"/>
              <a:t> and </a:t>
            </a:r>
            <a:r>
              <a:rPr lang="en-US" u="sng" dirty="0">
                <a:hlinkClick r:id="rId5"/>
              </a:rPr>
              <a:t>parity bit</a:t>
            </a:r>
            <a:r>
              <a:rPr lang="en-US" dirty="0"/>
              <a:t>s, which are bits that are added to data so that the validity of the data can be checked when it is read or after it has been received in a data transmission. </a:t>
            </a:r>
            <a:endParaRPr lang="en-US" dirty="0" smtClean="0"/>
          </a:p>
          <a:p>
            <a:r>
              <a:rPr lang="en-US" dirty="0"/>
              <a:t>Due to the limited redundancy that Hamming codes add to the data, they can only detect and correct errors when the error rate is low. This is the case in computer memory (</a:t>
            </a:r>
            <a:r>
              <a:rPr lang="en-US" dirty="0">
                <a:hlinkClick r:id="rId6" tooltip="ECC memory"/>
              </a:rPr>
              <a:t>ECC memory</a:t>
            </a:r>
            <a:r>
              <a:rPr lang="en-US" dirty="0"/>
              <a:t>), where bit errors are extremely rare and Hamming codes are widely used. </a:t>
            </a:r>
            <a:endParaRPr lang="en-US" dirty="0" smtClean="0"/>
          </a:p>
        </p:txBody>
      </p:sp>
    </p:spTree>
    <p:extLst>
      <p:ext uri="{BB962C8B-B14F-4D97-AF65-F5344CB8AC3E}">
        <p14:creationId xmlns:p14="http://schemas.microsoft.com/office/powerpoint/2010/main" val="176354976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Calculating hamming Code</a:t>
            </a:r>
            <a:endParaRPr lang="en-US" dirty="0"/>
          </a:p>
        </p:txBody>
      </p:sp>
      <p:pic>
        <p:nvPicPr>
          <p:cNvPr id="205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138323" y="1828800"/>
            <a:ext cx="7335586" cy="35814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66530440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Example</a:t>
            </a:r>
            <a:endParaRPr lang="en-US" dirty="0"/>
          </a:p>
        </p:txBody>
      </p:sp>
      <p:sp>
        <p:nvSpPr>
          <p:cNvPr id="3" name="Content Placeholder 2"/>
          <p:cNvSpPr>
            <a:spLocks noGrp="1"/>
          </p:cNvSpPr>
          <p:nvPr>
            <p:ph idx="1"/>
          </p:nvPr>
        </p:nvSpPr>
        <p:spPr/>
        <p:txBody>
          <a:bodyPr>
            <a:normAutofit fontScale="77500" lnSpcReduction="20000"/>
          </a:bodyPr>
          <a:lstStyle/>
          <a:p>
            <a:r>
              <a:rPr lang="en-US" dirty="0" err="1" smtClean="0"/>
              <a:t>Misal</a:t>
            </a:r>
            <a:r>
              <a:rPr lang="en-US" dirty="0" smtClean="0"/>
              <a:t> : </a:t>
            </a:r>
            <a:r>
              <a:rPr lang="en-US" dirty="0" err="1" smtClean="0"/>
              <a:t>Terdapat</a:t>
            </a:r>
            <a:r>
              <a:rPr lang="en-US" dirty="0" smtClean="0"/>
              <a:t> data 1001101</a:t>
            </a:r>
          </a:p>
          <a:p>
            <a:endParaRPr lang="en-US" dirty="0"/>
          </a:p>
          <a:p>
            <a:r>
              <a:rPr lang="en-US" dirty="0" err="1" smtClean="0"/>
              <a:t>Penentuan</a:t>
            </a:r>
            <a:r>
              <a:rPr lang="en-US" dirty="0" smtClean="0"/>
              <a:t> </a:t>
            </a:r>
            <a:r>
              <a:rPr lang="en-US" dirty="0" err="1" smtClean="0"/>
              <a:t>jumlah</a:t>
            </a:r>
            <a:r>
              <a:rPr lang="en-US" dirty="0" smtClean="0"/>
              <a:t> bit yang </a:t>
            </a:r>
            <a:r>
              <a:rPr lang="en-US" dirty="0" err="1" smtClean="0"/>
              <a:t>dijadikan</a:t>
            </a:r>
            <a:r>
              <a:rPr lang="en-US" dirty="0" smtClean="0"/>
              <a:t> parity (</a:t>
            </a:r>
            <a:r>
              <a:rPr lang="en-US" dirty="0" err="1" smtClean="0"/>
              <a:t>penambah</a:t>
            </a:r>
            <a:r>
              <a:rPr lang="en-US" dirty="0" smtClean="0"/>
              <a:t>)</a:t>
            </a:r>
          </a:p>
          <a:p>
            <a:pPr lvl="1"/>
            <a:r>
              <a:rPr lang="en-US" dirty="0" err="1" smtClean="0"/>
              <a:t>Dilihat</a:t>
            </a:r>
            <a:r>
              <a:rPr lang="en-US" dirty="0" smtClean="0"/>
              <a:t> </a:t>
            </a:r>
            <a:r>
              <a:rPr lang="en-US" dirty="0" err="1" smtClean="0"/>
              <a:t>jumlah</a:t>
            </a:r>
            <a:r>
              <a:rPr lang="en-US" dirty="0" smtClean="0"/>
              <a:t> bit </a:t>
            </a:r>
            <a:r>
              <a:rPr lang="en-US" dirty="0" err="1" smtClean="0"/>
              <a:t>adalah</a:t>
            </a:r>
            <a:r>
              <a:rPr lang="en-US" dirty="0" smtClean="0"/>
              <a:t> : 7</a:t>
            </a:r>
          </a:p>
          <a:p>
            <a:pPr marL="457200" lvl="1" indent="0">
              <a:buNone/>
            </a:pPr>
            <a:r>
              <a:rPr lang="en-US" dirty="0" smtClean="0"/>
              <a:t>		</a:t>
            </a:r>
            <a:r>
              <a:rPr lang="en-US" dirty="0" err="1" smtClean="0"/>
              <a:t>Rumus</a:t>
            </a:r>
            <a:r>
              <a:rPr lang="en-US" dirty="0" smtClean="0"/>
              <a:t> :  2</a:t>
            </a:r>
            <a:r>
              <a:rPr lang="en-US" baseline="30000" dirty="0"/>
              <a:t>r</a:t>
            </a:r>
            <a:r>
              <a:rPr lang="en-US" dirty="0" smtClean="0"/>
              <a:t> &gt;= m+r+1</a:t>
            </a:r>
          </a:p>
          <a:p>
            <a:pPr marL="457200" lvl="1" indent="0">
              <a:buNone/>
            </a:pPr>
            <a:r>
              <a:rPr lang="en-US" dirty="0" smtClean="0"/>
              <a:t>	Note : 2</a:t>
            </a:r>
            <a:r>
              <a:rPr lang="en-US" baseline="30000" dirty="0"/>
              <a:t>r</a:t>
            </a:r>
            <a:r>
              <a:rPr lang="en-US" baseline="30000" dirty="0" smtClean="0"/>
              <a:t> </a:t>
            </a:r>
            <a:r>
              <a:rPr lang="en-US" dirty="0" smtClean="0"/>
              <a:t>&gt;= 7 </a:t>
            </a:r>
            <a:r>
              <a:rPr lang="en-US" dirty="0" smtClean="0">
                <a:sym typeface="Wingdings" pitchFamily="2" charset="2"/>
              </a:rPr>
              <a:t> </a:t>
            </a:r>
            <a:r>
              <a:rPr lang="en-US" dirty="0" smtClean="0"/>
              <a:t>2</a:t>
            </a:r>
            <a:r>
              <a:rPr lang="en-US" baseline="30000" dirty="0"/>
              <a:t>3</a:t>
            </a:r>
            <a:r>
              <a:rPr lang="en-US" dirty="0" smtClean="0"/>
              <a:t> &gt;= 7</a:t>
            </a:r>
          </a:p>
          <a:p>
            <a:pPr lvl="1"/>
            <a:r>
              <a:rPr lang="en-US" dirty="0" err="1" smtClean="0"/>
              <a:t>Dimasukkan</a:t>
            </a:r>
            <a:r>
              <a:rPr lang="en-US" dirty="0" smtClean="0"/>
              <a:t> </a:t>
            </a:r>
            <a:r>
              <a:rPr lang="en-US" dirty="0" err="1" smtClean="0"/>
              <a:t>ke</a:t>
            </a:r>
            <a:r>
              <a:rPr lang="en-US" dirty="0" smtClean="0"/>
              <a:t> </a:t>
            </a:r>
            <a:r>
              <a:rPr lang="en-US" dirty="0" err="1" smtClean="0"/>
              <a:t>rumus</a:t>
            </a:r>
            <a:r>
              <a:rPr lang="en-US" dirty="0" smtClean="0"/>
              <a:t> </a:t>
            </a:r>
          </a:p>
          <a:p>
            <a:pPr marL="457200" lvl="1" indent="0">
              <a:buNone/>
            </a:pPr>
            <a:r>
              <a:rPr lang="en-US" dirty="0"/>
              <a:t>	</a:t>
            </a:r>
            <a:r>
              <a:rPr lang="en-US" dirty="0" smtClean="0"/>
              <a:t>2</a:t>
            </a:r>
            <a:r>
              <a:rPr lang="en-US" baseline="30000" dirty="0" smtClean="0"/>
              <a:t>r</a:t>
            </a:r>
            <a:r>
              <a:rPr lang="en-US" dirty="0" smtClean="0"/>
              <a:t> &gt;= m+r+1 </a:t>
            </a:r>
            <a:r>
              <a:rPr lang="en-US" dirty="0" smtClean="0">
                <a:sym typeface="Wingdings" pitchFamily="2" charset="2"/>
              </a:rPr>
              <a:t> </a:t>
            </a:r>
            <a:r>
              <a:rPr lang="en-US" dirty="0" smtClean="0"/>
              <a:t>2</a:t>
            </a:r>
            <a:r>
              <a:rPr lang="en-US" baseline="30000" dirty="0"/>
              <a:t>3</a:t>
            </a:r>
            <a:r>
              <a:rPr lang="en-US" dirty="0" smtClean="0"/>
              <a:t> &gt;= 7+3+1 </a:t>
            </a:r>
            <a:r>
              <a:rPr lang="en-US" dirty="0" smtClean="0">
                <a:sym typeface="Wingdings" pitchFamily="2" charset="2"/>
              </a:rPr>
              <a:t> 8 &gt;= 11 (T/F ?)</a:t>
            </a:r>
          </a:p>
          <a:p>
            <a:pPr lvl="1"/>
            <a:r>
              <a:rPr lang="en-US" dirty="0" err="1" smtClean="0">
                <a:sym typeface="Wingdings" pitchFamily="2" charset="2"/>
              </a:rPr>
              <a:t>Jika</a:t>
            </a:r>
            <a:r>
              <a:rPr lang="en-US" dirty="0" smtClean="0">
                <a:sym typeface="Wingdings" pitchFamily="2" charset="2"/>
              </a:rPr>
              <a:t> F </a:t>
            </a:r>
            <a:r>
              <a:rPr lang="en-US" dirty="0" err="1" smtClean="0">
                <a:sym typeface="Wingdings" pitchFamily="2" charset="2"/>
              </a:rPr>
              <a:t>nilai</a:t>
            </a:r>
            <a:r>
              <a:rPr lang="en-US" dirty="0" smtClean="0">
                <a:sym typeface="Wingdings" pitchFamily="2" charset="2"/>
              </a:rPr>
              <a:t> r </a:t>
            </a:r>
            <a:r>
              <a:rPr lang="en-US" dirty="0" err="1" smtClean="0">
                <a:sym typeface="Wingdings" pitchFamily="2" charset="2"/>
              </a:rPr>
              <a:t>dinaikkan</a:t>
            </a:r>
            <a:r>
              <a:rPr lang="en-US" dirty="0" smtClean="0">
                <a:sym typeface="Wingdings" pitchFamily="2" charset="2"/>
              </a:rPr>
              <a:t> : </a:t>
            </a:r>
            <a:r>
              <a:rPr lang="en-US" dirty="0" smtClean="0"/>
              <a:t>2</a:t>
            </a:r>
            <a:r>
              <a:rPr lang="en-US" baseline="30000" dirty="0"/>
              <a:t>4</a:t>
            </a:r>
            <a:r>
              <a:rPr lang="en-US" dirty="0" smtClean="0"/>
              <a:t> &gt;= 7+4+1 </a:t>
            </a:r>
            <a:r>
              <a:rPr lang="en-US" dirty="0" smtClean="0">
                <a:sym typeface="Wingdings" pitchFamily="2" charset="2"/>
              </a:rPr>
              <a:t> 16 &gt;= 12 (T)</a:t>
            </a:r>
          </a:p>
          <a:p>
            <a:pPr marL="514350" indent="-457200"/>
            <a:r>
              <a:rPr lang="en-US" dirty="0" smtClean="0"/>
              <a:t>Dari </a:t>
            </a:r>
            <a:r>
              <a:rPr lang="en-US" dirty="0" err="1" smtClean="0"/>
              <a:t>hasil</a:t>
            </a:r>
            <a:r>
              <a:rPr lang="en-US" dirty="0" smtClean="0"/>
              <a:t> </a:t>
            </a:r>
            <a:r>
              <a:rPr lang="en-US" dirty="0" err="1" smtClean="0"/>
              <a:t>Terdapat</a:t>
            </a:r>
            <a:r>
              <a:rPr lang="en-US" dirty="0" smtClean="0"/>
              <a:t> 4 bit parity</a:t>
            </a:r>
          </a:p>
          <a:p>
            <a:pPr marL="514350" indent="-457200"/>
            <a:r>
              <a:rPr lang="en-US" dirty="0" err="1" smtClean="0"/>
              <a:t>Lakukan</a:t>
            </a:r>
            <a:r>
              <a:rPr lang="en-US" dirty="0" smtClean="0"/>
              <a:t> </a:t>
            </a:r>
            <a:r>
              <a:rPr lang="en-US" dirty="0" err="1" smtClean="0"/>
              <a:t>penempatan</a:t>
            </a:r>
            <a:r>
              <a:rPr lang="en-US" dirty="0" smtClean="0"/>
              <a:t> parity </a:t>
            </a:r>
            <a:r>
              <a:rPr lang="en-US" dirty="0" err="1" smtClean="0"/>
              <a:t>menggunakan</a:t>
            </a:r>
            <a:r>
              <a:rPr lang="en-US" dirty="0" smtClean="0"/>
              <a:t> </a:t>
            </a:r>
            <a:r>
              <a:rPr lang="en-US" dirty="0" err="1" smtClean="0"/>
              <a:t>cara</a:t>
            </a:r>
            <a:r>
              <a:rPr lang="en-US" dirty="0" smtClean="0"/>
              <a:t> </a:t>
            </a:r>
            <a:r>
              <a:rPr lang="en-US" dirty="0" err="1" smtClean="0"/>
              <a:t>sbb</a:t>
            </a:r>
            <a:r>
              <a:rPr lang="en-US" dirty="0" smtClean="0"/>
              <a:t> :</a:t>
            </a:r>
          </a:p>
          <a:p>
            <a:pPr marL="914400" lvl="1" indent="-457200"/>
            <a:r>
              <a:rPr lang="en-US" dirty="0" err="1" smtClean="0"/>
              <a:t>Jika</a:t>
            </a:r>
            <a:r>
              <a:rPr lang="en-US" dirty="0" smtClean="0"/>
              <a:t> 4 parity </a:t>
            </a:r>
            <a:r>
              <a:rPr lang="en-US" dirty="0" err="1" smtClean="0"/>
              <a:t>ditempatkan</a:t>
            </a:r>
            <a:r>
              <a:rPr lang="en-US" dirty="0" smtClean="0"/>
              <a:t> </a:t>
            </a:r>
            <a:r>
              <a:rPr lang="en-US" dirty="0" err="1" smtClean="0"/>
              <a:t>pada</a:t>
            </a:r>
            <a:r>
              <a:rPr lang="en-US" dirty="0" smtClean="0"/>
              <a:t> </a:t>
            </a:r>
            <a:r>
              <a:rPr lang="en-US" dirty="0" err="1" smtClean="0"/>
              <a:t>posisi</a:t>
            </a:r>
            <a:r>
              <a:rPr lang="en-US" dirty="0" smtClean="0"/>
              <a:t> 2</a:t>
            </a:r>
            <a:r>
              <a:rPr lang="en-US" baseline="30000" dirty="0" smtClean="0"/>
              <a:t>0</a:t>
            </a:r>
            <a:r>
              <a:rPr lang="en-US" dirty="0" smtClean="0"/>
              <a:t> 2</a:t>
            </a:r>
            <a:r>
              <a:rPr lang="en-US" baseline="30000" dirty="0" smtClean="0"/>
              <a:t>1</a:t>
            </a:r>
            <a:r>
              <a:rPr lang="en-US" dirty="0" smtClean="0"/>
              <a:t> 2</a:t>
            </a:r>
            <a:r>
              <a:rPr lang="en-US" baseline="30000" dirty="0" smtClean="0"/>
              <a:t>2</a:t>
            </a:r>
            <a:r>
              <a:rPr lang="en-US" dirty="0" smtClean="0"/>
              <a:t> 2</a:t>
            </a:r>
            <a:r>
              <a:rPr lang="en-US" baseline="30000" dirty="0" smtClean="0"/>
              <a:t>3</a:t>
            </a:r>
            <a:r>
              <a:rPr lang="en-US" dirty="0" smtClean="0"/>
              <a:t>  </a:t>
            </a:r>
            <a:r>
              <a:rPr lang="en-US" dirty="0" smtClean="0">
                <a:sym typeface="Wingdings" pitchFamily="2" charset="2"/>
              </a:rPr>
              <a:t> 1  2  4  8</a:t>
            </a:r>
            <a:endParaRPr lang="en-US" dirty="0" smtClean="0"/>
          </a:p>
          <a:p>
            <a:pPr marL="457200" lvl="1" indent="0">
              <a:buNone/>
            </a:pPr>
            <a:endParaRPr lang="en-US" dirty="0"/>
          </a:p>
        </p:txBody>
      </p:sp>
    </p:spTree>
    <p:extLst>
      <p:ext uri="{BB962C8B-B14F-4D97-AF65-F5344CB8AC3E}">
        <p14:creationId xmlns:p14="http://schemas.microsoft.com/office/powerpoint/2010/main" val="126699406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Example</a:t>
            </a:r>
            <a:endParaRPr lang="en-US" dirty="0"/>
          </a:p>
        </p:txBody>
      </p:sp>
      <p:sp>
        <p:nvSpPr>
          <p:cNvPr id="3" name="Content Placeholder 2"/>
          <p:cNvSpPr>
            <a:spLocks noGrp="1"/>
          </p:cNvSpPr>
          <p:nvPr>
            <p:ph idx="1"/>
          </p:nvPr>
        </p:nvSpPr>
        <p:spPr/>
        <p:txBody>
          <a:bodyPr>
            <a:normAutofit fontScale="70000" lnSpcReduction="20000"/>
          </a:bodyPr>
          <a:lstStyle/>
          <a:p>
            <a:r>
              <a:rPr lang="en-US" dirty="0" err="1" smtClean="0"/>
              <a:t>Jika</a:t>
            </a:r>
            <a:r>
              <a:rPr lang="en-US" dirty="0" smtClean="0"/>
              <a:t> data </a:t>
            </a:r>
            <a:r>
              <a:rPr lang="en-US" dirty="0" err="1" smtClean="0"/>
              <a:t>adalah</a:t>
            </a:r>
            <a:r>
              <a:rPr lang="en-US" dirty="0" smtClean="0"/>
              <a:t> </a:t>
            </a:r>
            <a:r>
              <a:rPr lang="en-US" dirty="0" err="1" smtClean="0"/>
              <a:t>sbb</a:t>
            </a:r>
            <a:r>
              <a:rPr lang="en-US" dirty="0" smtClean="0"/>
              <a:t> : 1001101</a:t>
            </a:r>
          </a:p>
          <a:p>
            <a:pPr lvl="1"/>
            <a:r>
              <a:rPr lang="en-US" dirty="0" err="1" smtClean="0"/>
              <a:t>Maka</a:t>
            </a:r>
            <a:r>
              <a:rPr lang="en-US" dirty="0" smtClean="0"/>
              <a:t> bit yang </a:t>
            </a:r>
            <a:r>
              <a:rPr lang="en-US" dirty="0" err="1" smtClean="0"/>
              <a:t>akan</a:t>
            </a:r>
            <a:r>
              <a:rPr lang="en-US" dirty="0" smtClean="0"/>
              <a:t> </a:t>
            </a:r>
            <a:r>
              <a:rPr lang="en-US" dirty="0" err="1" smtClean="0"/>
              <a:t>dikirim</a:t>
            </a:r>
            <a:r>
              <a:rPr lang="en-US" dirty="0" smtClean="0"/>
              <a:t> </a:t>
            </a:r>
            <a:r>
              <a:rPr lang="en-US" dirty="0" err="1" smtClean="0"/>
              <a:t>adalah</a:t>
            </a:r>
            <a:r>
              <a:rPr lang="en-US" dirty="0" smtClean="0"/>
              <a:t> : bit data+ bit parity (7+4) </a:t>
            </a:r>
            <a:r>
              <a:rPr lang="en-US" dirty="0" smtClean="0">
                <a:sym typeface="Wingdings" pitchFamily="2" charset="2"/>
              </a:rPr>
              <a:t> 11</a:t>
            </a:r>
            <a:endParaRPr lang="en-US" dirty="0" smtClean="0"/>
          </a:p>
          <a:p>
            <a:pPr lvl="1"/>
            <a:r>
              <a:rPr lang="en-US" dirty="0" smtClean="0"/>
              <a:t> </a:t>
            </a:r>
            <a:r>
              <a:rPr lang="en-US" dirty="0" err="1" smtClean="0"/>
              <a:t>Penempatan</a:t>
            </a:r>
            <a:r>
              <a:rPr lang="en-US" dirty="0" smtClean="0"/>
              <a:t> </a:t>
            </a:r>
            <a:r>
              <a:rPr lang="en-US" dirty="0" err="1" smtClean="0"/>
              <a:t>posisi</a:t>
            </a:r>
            <a:r>
              <a:rPr lang="en-US" dirty="0" smtClean="0"/>
              <a:t> parity </a:t>
            </a:r>
            <a:r>
              <a:rPr lang="en-US" dirty="0" err="1" smtClean="0"/>
              <a:t>pada</a:t>
            </a:r>
            <a:r>
              <a:rPr lang="en-US" dirty="0" smtClean="0"/>
              <a:t> data </a:t>
            </a:r>
            <a:r>
              <a:rPr lang="en-US" dirty="0" err="1" smtClean="0"/>
              <a:t>sbb</a:t>
            </a:r>
            <a:r>
              <a:rPr lang="en-US" dirty="0" smtClean="0"/>
              <a:t> :</a:t>
            </a:r>
          </a:p>
          <a:p>
            <a:pPr lvl="1"/>
            <a:endParaRPr lang="en-US" dirty="0" smtClean="0"/>
          </a:p>
          <a:p>
            <a:pPr marL="457200" lvl="1" indent="0">
              <a:buNone/>
            </a:pPr>
            <a:r>
              <a:rPr lang="en-US" dirty="0" smtClean="0"/>
              <a:t>	</a:t>
            </a:r>
          </a:p>
          <a:p>
            <a:pPr marL="457200" lvl="1" indent="0">
              <a:buNone/>
            </a:pPr>
            <a:endParaRPr lang="en-US" dirty="0" smtClean="0"/>
          </a:p>
          <a:p>
            <a:pPr marL="457200" lvl="1" indent="0">
              <a:buNone/>
            </a:pPr>
            <a:r>
              <a:rPr lang="en-US" dirty="0" err="1" smtClean="0"/>
              <a:t>Posisi</a:t>
            </a:r>
            <a:r>
              <a:rPr lang="en-US" dirty="0" smtClean="0"/>
              <a:t> 1   2   4   8  </a:t>
            </a:r>
            <a:r>
              <a:rPr lang="en-US" dirty="0" err="1" smtClean="0"/>
              <a:t>untuk</a:t>
            </a:r>
            <a:r>
              <a:rPr lang="en-US" dirty="0" smtClean="0"/>
              <a:t> parity, </a:t>
            </a:r>
            <a:r>
              <a:rPr lang="en-US" dirty="0" err="1" smtClean="0"/>
              <a:t>sisanya</a:t>
            </a:r>
            <a:r>
              <a:rPr lang="en-US" dirty="0" smtClean="0"/>
              <a:t> </a:t>
            </a:r>
            <a:r>
              <a:rPr lang="en-US" dirty="0" err="1" smtClean="0"/>
              <a:t>untuk</a:t>
            </a:r>
            <a:r>
              <a:rPr lang="en-US" dirty="0" smtClean="0"/>
              <a:t> </a:t>
            </a:r>
            <a:r>
              <a:rPr lang="en-US" dirty="0" err="1" smtClean="0"/>
              <a:t>rela</a:t>
            </a:r>
            <a:r>
              <a:rPr lang="en-US" dirty="0" smtClean="0"/>
              <a:t> data</a:t>
            </a:r>
          </a:p>
          <a:p>
            <a:r>
              <a:rPr lang="en-US" dirty="0" smtClean="0"/>
              <a:t> Isi parity </a:t>
            </a:r>
            <a:r>
              <a:rPr lang="en-US" dirty="0" err="1" smtClean="0"/>
              <a:t>setiap</a:t>
            </a:r>
            <a:r>
              <a:rPr lang="en-US" dirty="0" smtClean="0"/>
              <a:t> </a:t>
            </a:r>
            <a:r>
              <a:rPr lang="en-US" dirty="0" err="1" smtClean="0"/>
              <a:t>posisi</a:t>
            </a:r>
            <a:r>
              <a:rPr lang="en-US" dirty="0" smtClean="0"/>
              <a:t> </a:t>
            </a:r>
            <a:r>
              <a:rPr lang="en-US" dirty="0" err="1" smtClean="0"/>
              <a:t>dengan</a:t>
            </a:r>
            <a:r>
              <a:rPr lang="en-US" dirty="0" smtClean="0"/>
              <a:t> </a:t>
            </a:r>
            <a:r>
              <a:rPr lang="en-US" dirty="0" err="1" smtClean="0"/>
              <a:t>acara</a:t>
            </a:r>
            <a:r>
              <a:rPr lang="en-US" dirty="0" smtClean="0"/>
              <a:t> </a:t>
            </a:r>
            <a:r>
              <a:rPr lang="en-US" dirty="0" err="1" smtClean="0"/>
              <a:t>ambil</a:t>
            </a:r>
            <a:r>
              <a:rPr lang="en-US" dirty="0" smtClean="0"/>
              <a:t> bit </a:t>
            </a:r>
            <a:r>
              <a:rPr lang="en-US" dirty="0" err="1" smtClean="0"/>
              <a:t>dan</a:t>
            </a:r>
            <a:r>
              <a:rPr lang="en-US" dirty="0" smtClean="0"/>
              <a:t> </a:t>
            </a:r>
            <a:r>
              <a:rPr lang="en-US" dirty="0" err="1" smtClean="0"/>
              <a:t>xor</a:t>
            </a:r>
            <a:r>
              <a:rPr lang="en-US" dirty="0" smtClean="0"/>
              <a:t> :</a:t>
            </a:r>
          </a:p>
          <a:p>
            <a:pPr lvl="1"/>
            <a:r>
              <a:rPr lang="en-US" dirty="0" err="1" smtClean="0"/>
              <a:t>Pada</a:t>
            </a:r>
            <a:r>
              <a:rPr lang="en-US" dirty="0" smtClean="0"/>
              <a:t> </a:t>
            </a:r>
            <a:r>
              <a:rPr lang="en-US" dirty="0" err="1" smtClean="0"/>
              <a:t>posisi</a:t>
            </a:r>
            <a:r>
              <a:rPr lang="en-US" dirty="0" smtClean="0"/>
              <a:t> 1 : </a:t>
            </a:r>
            <a:r>
              <a:rPr lang="en-US" dirty="0" err="1" smtClean="0"/>
              <a:t>ambil</a:t>
            </a:r>
            <a:r>
              <a:rPr lang="en-US" dirty="0" smtClean="0"/>
              <a:t> bit </a:t>
            </a:r>
            <a:r>
              <a:rPr lang="en-US" dirty="0" err="1" smtClean="0"/>
              <a:t>pada</a:t>
            </a:r>
            <a:r>
              <a:rPr lang="en-US" dirty="0" smtClean="0"/>
              <a:t> </a:t>
            </a:r>
            <a:r>
              <a:rPr lang="en-US" dirty="0" err="1" smtClean="0"/>
              <a:t>posisi</a:t>
            </a:r>
            <a:r>
              <a:rPr lang="en-US" dirty="0" smtClean="0"/>
              <a:t> ke1, ke-3, ke-5, ke-7, ke-9, ke-11</a:t>
            </a:r>
          </a:p>
          <a:p>
            <a:pPr lvl="1"/>
            <a:r>
              <a:rPr lang="en-US" dirty="0" err="1" smtClean="0"/>
              <a:t>Pada</a:t>
            </a:r>
            <a:r>
              <a:rPr lang="en-US" dirty="0" smtClean="0"/>
              <a:t> </a:t>
            </a:r>
            <a:r>
              <a:rPr lang="en-US" dirty="0" err="1" smtClean="0"/>
              <a:t>posisi</a:t>
            </a:r>
            <a:r>
              <a:rPr lang="en-US" dirty="0" smtClean="0"/>
              <a:t> 2 : </a:t>
            </a:r>
            <a:r>
              <a:rPr lang="en-US" dirty="0" err="1" smtClean="0"/>
              <a:t>Ambil</a:t>
            </a:r>
            <a:r>
              <a:rPr lang="en-US" dirty="0" smtClean="0"/>
              <a:t> 2bit-2bit </a:t>
            </a:r>
            <a:r>
              <a:rPr lang="en-US" dirty="0" err="1" smtClean="0"/>
              <a:t>pada</a:t>
            </a:r>
            <a:r>
              <a:rPr lang="en-US" dirty="0" smtClean="0"/>
              <a:t> </a:t>
            </a:r>
            <a:r>
              <a:rPr lang="en-US" dirty="0" err="1" smtClean="0"/>
              <a:t>posisi</a:t>
            </a:r>
            <a:r>
              <a:rPr lang="en-US" dirty="0" smtClean="0"/>
              <a:t> : </a:t>
            </a:r>
            <a:r>
              <a:rPr lang="en-US" dirty="0" err="1" smtClean="0"/>
              <a:t>Ke</a:t>
            </a:r>
            <a:r>
              <a:rPr lang="en-US" dirty="0" smtClean="0"/>
              <a:t>- 2&amp;3; Ke-6&amp;7; Ke-10&amp;11;</a:t>
            </a:r>
          </a:p>
          <a:p>
            <a:pPr lvl="1"/>
            <a:r>
              <a:rPr lang="en-US" dirty="0" err="1" smtClean="0"/>
              <a:t>Pada</a:t>
            </a:r>
            <a:r>
              <a:rPr lang="en-US" dirty="0" smtClean="0"/>
              <a:t> </a:t>
            </a:r>
            <a:r>
              <a:rPr lang="en-US" dirty="0" err="1" smtClean="0"/>
              <a:t>posisi</a:t>
            </a:r>
            <a:r>
              <a:rPr lang="en-US" dirty="0" smtClean="0"/>
              <a:t> 4 : </a:t>
            </a:r>
            <a:r>
              <a:rPr lang="en-US" dirty="0" err="1" smtClean="0"/>
              <a:t>ambil</a:t>
            </a:r>
            <a:r>
              <a:rPr lang="en-US" dirty="0" smtClean="0"/>
              <a:t> 4bit-4bit </a:t>
            </a:r>
            <a:r>
              <a:rPr lang="en-US" dirty="0" err="1" smtClean="0"/>
              <a:t>pada</a:t>
            </a:r>
            <a:r>
              <a:rPr lang="en-US" dirty="0" smtClean="0"/>
              <a:t> </a:t>
            </a:r>
            <a:r>
              <a:rPr lang="en-US" dirty="0" err="1" smtClean="0"/>
              <a:t>posisi</a:t>
            </a:r>
            <a:r>
              <a:rPr lang="en-US" dirty="0" smtClean="0"/>
              <a:t> : </a:t>
            </a:r>
            <a:r>
              <a:rPr lang="en-US" dirty="0" err="1" smtClean="0"/>
              <a:t>Ke</a:t>
            </a:r>
            <a:r>
              <a:rPr lang="en-US" dirty="0" smtClean="0"/>
              <a:t>- 4,5,6,7</a:t>
            </a:r>
          </a:p>
          <a:p>
            <a:pPr lvl="1"/>
            <a:r>
              <a:rPr lang="en-US" dirty="0" err="1" smtClean="0"/>
              <a:t>Pada</a:t>
            </a:r>
            <a:r>
              <a:rPr lang="en-US" dirty="0" smtClean="0"/>
              <a:t> </a:t>
            </a:r>
            <a:r>
              <a:rPr lang="en-US" dirty="0" err="1" smtClean="0"/>
              <a:t>posisi</a:t>
            </a:r>
            <a:r>
              <a:rPr lang="en-US" dirty="0" smtClean="0"/>
              <a:t> 8 : </a:t>
            </a:r>
            <a:r>
              <a:rPr lang="en-US" dirty="0" err="1" smtClean="0"/>
              <a:t>Ambil</a:t>
            </a:r>
            <a:r>
              <a:rPr lang="en-US" dirty="0" smtClean="0"/>
              <a:t> 8bit-8bit </a:t>
            </a:r>
            <a:r>
              <a:rPr lang="en-US" dirty="0" err="1" smtClean="0"/>
              <a:t>pada</a:t>
            </a:r>
            <a:r>
              <a:rPr lang="en-US" dirty="0" smtClean="0"/>
              <a:t> </a:t>
            </a:r>
            <a:r>
              <a:rPr lang="en-US" dirty="0" err="1" smtClean="0"/>
              <a:t>posisi</a:t>
            </a:r>
            <a:r>
              <a:rPr lang="en-US" dirty="0" smtClean="0"/>
              <a:t> : </a:t>
            </a:r>
            <a:r>
              <a:rPr lang="en-US" dirty="0" err="1" smtClean="0"/>
              <a:t>ke</a:t>
            </a:r>
            <a:r>
              <a:rPr lang="en-US" dirty="0" smtClean="0"/>
              <a:t>- 8,9,10,11,12,13,14,15 (</a:t>
            </a:r>
            <a:r>
              <a:rPr lang="en-US" dirty="0" err="1" smtClean="0"/>
              <a:t>karena</a:t>
            </a:r>
            <a:r>
              <a:rPr lang="en-US" dirty="0" smtClean="0"/>
              <a:t> </a:t>
            </a:r>
            <a:r>
              <a:rPr lang="en-US" dirty="0" err="1" smtClean="0"/>
              <a:t>hanya</a:t>
            </a:r>
            <a:r>
              <a:rPr lang="en-US" dirty="0" smtClean="0"/>
              <a:t> </a:t>
            </a:r>
            <a:r>
              <a:rPr lang="en-US" dirty="0" err="1" smtClean="0"/>
              <a:t>sampai</a:t>
            </a:r>
            <a:r>
              <a:rPr lang="en-US" dirty="0" smtClean="0"/>
              <a:t> bit ke-11 </a:t>
            </a:r>
            <a:r>
              <a:rPr lang="en-US" dirty="0" err="1" smtClean="0"/>
              <a:t>maka</a:t>
            </a:r>
            <a:r>
              <a:rPr lang="en-US" dirty="0" smtClean="0"/>
              <a:t> yang </a:t>
            </a:r>
            <a:r>
              <a:rPr lang="en-US" dirty="0" err="1" smtClean="0"/>
              <a:t>diambil</a:t>
            </a:r>
            <a:r>
              <a:rPr lang="en-US" dirty="0" smtClean="0"/>
              <a:t> </a:t>
            </a:r>
            <a:r>
              <a:rPr lang="en-US" dirty="0" err="1" smtClean="0"/>
              <a:t>adalah</a:t>
            </a:r>
            <a:r>
              <a:rPr lang="en-US" dirty="0" smtClean="0"/>
              <a:t> </a:t>
            </a:r>
            <a:r>
              <a:rPr lang="en-US" dirty="0" err="1" smtClean="0"/>
              <a:t>posisi</a:t>
            </a:r>
            <a:r>
              <a:rPr lang="en-US" dirty="0" smtClean="0"/>
              <a:t> </a:t>
            </a:r>
            <a:r>
              <a:rPr lang="en-US" dirty="0" err="1" smtClean="0"/>
              <a:t>ke</a:t>
            </a:r>
            <a:r>
              <a:rPr lang="en-US" dirty="0" smtClean="0"/>
              <a:t>- 8,9,10,11 )</a:t>
            </a:r>
            <a:endParaRPr lang="en-US" dirty="0"/>
          </a:p>
        </p:txBody>
      </p:sp>
      <p:pic>
        <p:nvPicPr>
          <p:cNvPr id="307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391427" y="2819400"/>
            <a:ext cx="3819525"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6170372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Example</a:t>
            </a:r>
            <a:endParaRPr lang="en-US" dirty="0"/>
          </a:p>
        </p:txBody>
      </p:sp>
      <p:sp>
        <p:nvSpPr>
          <p:cNvPr id="3" name="Content Placeholder 2"/>
          <p:cNvSpPr>
            <a:spLocks noGrp="1"/>
          </p:cNvSpPr>
          <p:nvPr>
            <p:ph idx="1"/>
          </p:nvPr>
        </p:nvSpPr>
        <p:spPr/>
        <p:txBody>
          <a:bodyPr>
            <a:normAutofit fontScale="70000" lnSpcReduction="20000"/>
          </a:bodyPr>
          <a:lstStyle/>
          <a:p>
            <a:r>
              <a:rPr lang="en-US" dirty="0" smtClean="0"/>
              <a:t>Isi parity </a:t>
            </a:r>
            <a:r>
              <a:rPr lang="en-US" dirty="0" err="1" smtClean="0"/>
              <a:t>setiap</a:t>
            </a:r>
            <a:r>
              <a:rPr lang="en-US" dirty="0" smtClean="0"/>
              <a:t> </a:t>
            </a:r>
            <a:r>
              <a:rPr lang="en-US" dirty="0" err="1" smtClean="0"/>
              <a:t>posisi</a:t>
            </a:r>
            <a:r>
              <a:rPr lang="en-US" dirty="0" smtClean="0"/>
              <a:t> </a:t>
            </a:r>
            <a:r>
              <a:rPr lang="en-US" dirty="0" err="1" smtClean="0"/>
              <a:t>dengan</a:t>
            </a:r>
            <a:r>
              <a:rPr lang="en-US" dirty="0" smtClean="0"/>
              <a:t> </a:t>
            </a:r>
            <a:r>
              <a:rPr lang="en-US" dirty="0" err="1" smtClean="0"/>
              <a:t>acara</a:t>
            </a:r>
            <a:r>
              <a:rPr lang="en-US" dirty="0" smtClean="0"/>
              <a:t> </a:t>
            </a:r>
            <a:r>
              <a:rPr lang="en-US" dirty="0" err="1" smtClean="0"/>
              <a:t>ambil</a:t>
            </a:r>
            <a:r>
              <a:rPr lang="en-US" dirty="0" smtClean="0"/>
              <a:t> bit </a:t>
            </a:r>
            <a:r>
              <a:rPr lang="en-US" dirty="0" err="1" smtClean="0"/>
              <a:t>dan</a:t>
            </a:r>
            <a:r>
              <a:rPr lang="en-US" dirty="0" smtClean="0"/>
              <a:t> </a:t>
            </a:r>
            <a:r>
              <a:rPr lang="en-US" dirty="0" err="1" smtClean="0"/>
              <a:t>xor</a:t>
            </a:r>
            <a:r>
              <a:rPr lang="en-US" dirty="0" smtClean="0"/>
              <a:t> :</a:t>
            </a:r>
          </a:p>
          <a:p>
            <a:pPr lvl="1"/>
            <a:r>
              <a:rPr lang="en-US" dirty="0" err="1" smtClean="0"/>
              <a:t>Pada</a:t>
            </a:r>
            <a:r>
              <a:rPr lang="en-US" dirty="0" smtClean="0"/>
              <a:t> </a:t>
            </a:r>
            <a:r>
              <a:rPr lang="en-US" dirty="0" err="1" smtClean="0"/>
              <a:t>posisi</a:t>
            </a:r>
            <a:r>
              <a:rPr lang="en-US" dirty="0" smtClean="0"/>
              <a:t> 1 : </a:t>
            </a:r>
            <a:r>
              <a:rPr lang="en-US" dirty="0" err="1" smtClean="0"/>
              <a:t>ambil</a:t>
            </a:r>
            <a:r>
              <a:rPr lang="en-US" dirty="0" smtClean="0"/>
              <a:t> bit </a:t>
            </a:r>
            <a:r>
              <a:rPr lang="en-US" dirty="0" err="1" smtClean="0"/>
              <a:t>pada</a:t>
            </a:r>
            <a:r>
              <a:rPr lang="en-US" dirty="0" smtClean="0"/>
              <a:t> </a:t>
            </a:r>
            <a:r>
              <a:rPr lang="en-US" dirty="0" err="1" smtClean="0"/>
              <a:t>posisi</a:t>
            </a:r>
            <a:r>
              <a:rPr lang="en-US" dirty="0" smtClean="0"/>
              <a:t> ke1, ke-3, ke-5, ke-7, ke-9, ke-11</a:t>
            </a:r>
          </a:p>
          <a:p>
            <a:pPr marL="457200" lvl="1" indent="0">
              <a:buNone/>
            </a:pPr>
            <a:r>
              <a:rPr lang="en-US" dirty="0"/>
              <a:t>	</a:t>
            </a:r>
            <a:r>
              <a:rPr lang="en-US" b="1" dirty="0" smtClean="0">
                <a:solidFill>
                  <a:srgbClr val="FF0000"/>
                </a:solidFill>
              </a:rPr>
              <a:t>1 </a:t>
            </a:r>
            <a:r>
              <a:rPr lang="en-US" b="1" dirty="0" smtClean="0">
                <a:solidFill>
                  <a:srgbClr val="FF0000"/>
                </a:solidFill>
                <a:sym typeface="Symbol"/>
              </a:rPr>
              <a:t> </a:t>
            </a:r>
            <a:r>
              <a:rPr lang="en-US" b="1" dirty="0" smtClean="0">
                <a:solidFill>
                  <a:srgbClr val="FF0000"/>
                </a:solidFill>
              </a:rPr>
              <a:t>0 </a:t>
            </a:r>
            <a:r>
              <a:rPr lang="en-US" b="1" dirty="0" smtClean="0">
                <a:solidFill>
                  <a:srgbClr val="FF0000"/>
                </a:solidFill>
                <a:sym typeface="Symbol"/>
              </a:rPr>
              <a:t> </a:t>
            </a:r>
            <a:r>
              <a:rPr lang="en-US" b="1" dirty="0" smtClean="0">
                <a:solidFill>
                  <a:srgbClr val="FF0000"/>
                </a:solidFill>
              </a:rPr>
              <a:t>1</a:t>
            </a:r>
            <a:r>
              <a:rPr lang="en-US" b="1" dirty="0" smtClean="0">
                <a:solidFill>
                  <a:srgbClr val="FF0000"/>
                </a:solidFill>
                <a:sym typeface="Symbol"/>
              </a:rPr>
              <a:t> 0  1 </a:t>
            </a:r>
            <a:r>
              <a:rPr lang="en-US" b="1" dirty="0" smtClean="0">
                <a:solidFill>
                  <a:srgbClr val="FF0000"/>
                </a:solidFill>
              </a:rPr>
              <a:t> = 0 </a:t>
            </a:r>
            <a:r>
              <a:rPr lang="en-US" b="1" dirty="0" smtClean="0">
                <a:solidFill>
                  <a:srgbClr val="FF0000"/>
                </a:solidFill>
                <a:sym typeface="Wingdings" pitchFamily="2" charset="2"/>
              </a:rPr>
              <a:t> 1; </a:t>
            </a:r>
            <a:r>
              <a:rPr lang="en-US" b="1" dirty="0" err="1" smtClean="0">
                <a:solidFill>
                  <a:srgbClr val="FF0000"/>
                </a:solidFill>
                <a:sym typeface="Wingdings" pitchFamily="2" charset="2"/>
              </a:rPr>
              <a:t>hasil</a:t>
            </a:r>
            <a:r>
              <a:rPr lang="en-US" b="1" dirty="0" smtClean="0">
                <a:solidFill>
                  <a:srgbClr val="FF0000"/>
                </a:solidFill>
                <a:sym typeface="Wingdings" pitchFamily="2" charset="2"/>
              </a:rPr>
              <a:t> </a:t>
            </a:r>
            <a:r>
              <a:rPr lang="en-US" b="1" dirty="0" err="1" smtClean="0">
                <a:solidFill>
                  <a:srgbClr val="FF0000"/>
                </a:solidFill>
                <a:sym typeface="Wingdings" pitchFamily="2" charset="2"/>
              </a:rPr>
              <a:t>ditempatkan</a:t>
            </a:r>
            <a:r>
              <a:rPr lang="en-US" b="1" dirty="0" smtClean="0">
                <a:solidFill>
                  <a:srgbClr val="FF0000"/>
                </a:solidFill>
                <a:sym typeface="Wingdings" pitchFamily="2" charset="2"/>
              </a:rPr>
              <a:t> </a:t>
            </a:r>
            <a:r>
              <a:rPr lang="en-US" b="1" dirty="0" err="1" smtClean="0">
                <a:solidFill>
                  <a:srgbClr val="FF0000"/>
                </a:solidFill>
                <a:sym typeface="Wingdings" pitchFamily="2" charset="2"/>
              </a:rPr>
              <a:t>pada</a:t>
            </a:r>
            <a:r>
              <a:rPr lang="en-US" b="1" dirty="0" smtClean="0">
                <a:solidFill>
                  <a:srgbClr val="FF0000"/>
                </a:solidFill>
                <a:sym typeface="Wingdings" pitchFamily="2" charset="2"/>
              </a:rPr>
              <a:t> </a:t>
            </a:r>
            <a:r>
              <a:rPr lang="en-US" b="1" dirty="0" err="1" smtClean="0">
                <a:solidFill>
                  <a:srgbClr val="FF0000"/>
                </a:solidFill>
                <a:sym typeface="Wingdings" pitchFamily="2" charset="2"/>
              </a:rPr>
              <a:t>posisi</a:t>
            </a:r>
            <a:r>
              <a:rPr lang="en-US" b="1" dirty="0" smtClean="0">
                <a:solidFill>
                  <a:srgbClr val="FF0000"/>
                </a:solidFill>
                <a:sym typeface="Wingdings" pitchFamily="2" charset="2"/>
              </a:rPr>
              <a:t> 1</a:t>
            </a:r>
            <a:endParaRPr lang="en-US" b="1" dirty="0" smtClean="0">
              <a:solidFill>
                <a:srgbClr val="FF0000"/>
              </a:solidFill>
            </a:endParaRPr>
          </a:p>
          <a:p>
            <a:pPr lvl="1"/>
            <a:endParaRPr lang="en-US" b="1" dirty="0" smtClean="0"/>
          </a:p>
          <a:p>
            <a:pPr lvl="1"/>
            <a:r>
              <a:rPr lang="en-US" dirty="0" err="1" smtClean="0"/>
              <a:t>Pada</a:t>
            </a:r>
            <a:r>
              <a:rPr lang="en-US" dirty="0" smtClean="0"/>
              <a:t> </a:t>
            </a:r>
            <a:r>
              <a:rPr lang="en-US" dirty="0" err="1" smtClean="0"/>
              <a:t>posisi</a:t>
            </a:r>
            <a:r>
              <a:rPr lang="en-US" dirty="0" smtClean="0"/>
              <a:t> 2 : </a:t>
            </a:r>
            <a:r>
              <a:rPr lang="en-US" dirty="0" err="1" smtClean="0"/>
              <a:t>Ambil</a:t>
            </a:r>
            <a:r>
              <a:rPr lang="en-US" dirty="0" smtClean="0"/>
              <a:t> 2bit-2bit </a:t>
            </a:r>
            <a:r>
              <a:rPr lang="en-US" dirty="0" err="1" smtClean="0"/>
              <a:t>pada</a:t>
            </a:r>
            <a:r>
              <a:rPr lang="en-US" dirty="0" smtClean="0"/>
              <a:t> </a:t>
            </a:r>
            <a:r>
              <a:rPr lang="en-US" dirty="0" err="1" smtClean="0"/>
              <a:t>posisi</a:t>
            </a:r>
            <a:r>
              <a:rPr lang="en-US" dirty="0" smtClean="0"/>
              <a:t> : </a:t>
            </a:r>
            <a:r>
              <a:rPr lang="en-US" dirty="0" err="1" smtClean="0"/>
              <a:t>Ke</a:t>
            </a:r>
            <a:r>
              <a:rPr lang="en-US" dirty="0" smtClean="0"/>
              <a:t>- 2&amp;3; Ke-6&amp;7; Ke-10&amp;11;</a:t>
            </a:r>
          </a:p>
          <a:p>
            <a:pPr marL="457200" lvl="1" indent="0">
              <a:buNone/>
            </a:pPr>
            <a:r>
              <a:rPr lang="en-US" dirty="0"/>
              <a:t>	</a:t>
            </a:r>
            <a:r>
              <a:rPr lang="en-US" b="1" dirty="0" smtClean="0">
                <a:solidFill>
                  <a:srgbClr val="FF0000"/>
                </a:solidFill>
              </a:rPr>
              <a:t>1 </a:t>
            </a:r>
            <a:r>
              <a:rPr lang="en-US" b="1" dirty="0" smtClean="0">
                <a:solidFill>
                  <a:srgbClr val="FF0000"/>
                </a:solidFill>
                <a:sym typeface="Symbol"/>
              </a:rPr>
              <a:t>  </a:t>
            </a:r>
            <a:r>
              <a:rPr lang="en-US" b="1" dirty="0" smtClean="0">
                <a:solidFill>
                  <a:srgbClr val="FF0000"/>
                </a:solidFill>
              </a:rPr>
              <a:t>0 </a:t>
            </a:r>
            <a:r>
              <a:rPr lang="en-US" b="1" dirty="0" smtClean="0">
                <a:solidFill>
                  <a:srgbClr val="FF0000"/>
                </a:solidFill>
                <a:sym typeface="Symbol"/>
              </a:rPr>
              <a:t> </a:t>
            </a:r>
            <a:r>
              <a:rPr lang="en-US" b="1" dirty="0" smtClean="0">
                <a:solidFill>
                  <a:srgbClr val="FF0000"/>
                </a:solidFill>
              </a:rPr>
              <a:t>1 </a:t>
            </a:r>
            <a:r>
              <a:rPr lang="en-US" b="1" dirty="0" smtClean="0">
                <a:solidFill>
                  <a:srgbClr val="FF0000"/>
                </a:solidFill>
                <a:sym typeface="Symbol"/>
              </a:rPr>
              <a:t> </a:t>
            </a:r>
            <a:r>
              <a:rPr lang="en-US" b="1" dirty="0" smtClean="0">
                <a:solidFill>
                  <a:srgbClr val="FF0000"/>
                </a:solidFill>
              </a:rPr>
              <a:t>1 </a:t>
            </a:r>
            <a:r>
              <a:rPr lang="en-US" b="1" dirty="0" smtClean="0">
                <a:solidFill>
                  <a:srgbClr val="FF0000"/>
                </a:solidFill>
                <a:sym typeface="Symbol"/>
              </a:rPr>
              <a:t> </a:t>
            </a:r>
            <a:r>
              <a:rPr lang="en-US" b="1" dirty="0" smtClean="0">
                <a:solidFill>
                  <a:srgbClr val="FF0000"/>
                </a:solidFill>
              </a:rPr>
              <a:t>1 </a:t>
            </a:r>
            <a:r>
              <a:rPr lang="en-US" b="1" dirty="0" smtClean="0">
                <a:solidFill>
                  <a:srgbClr val="FF0000"/>
                </a:solidFill>
                <a:sym typeface="Symbol"/>
              </a:rPr>
              <a:t> </a:t>
            </a:r>
            <a:r>
              <a:rPr lang="en-US" b="1" dirty="0" smtClean="0">
                <a:solidFill>
                  <a:srgbClr val="FF0000"/>
                </a:solidFill>
              </a:rPr>
              <a:t>0 = 0; </a:t>
            </a:r>
            <a:r>
              <a:rPr lang="en-US" b="1" dirty="0" err="1" smtClean="0">
                <a:solidFill>
                  <a:srgbClr val="FF0000"/>
                </a:solidFill>
              </a:rPr>
              <a:t>hasil</a:t>
            </a:r>
            <a:r>
              <a:rPr lang="en-US" b="1" dirty="0" smtClean="0">
                <a:solidFill>
                  <a:srgbClr val="FF0000"/>
                </a:solidFill>
              </a:rPr>
              <a:t> </a:t>
            </a:r>
            <a:r>
              <a:rPr lang="en-US" b="1" dirty="0" err="1" smtClean="0">
                <a:solidFill>
                  <a:srgbClr val="FF0000"/>
                </a:solidFill>
                <a:sym typeface="Wingdings" pitchFamily="2" charset="2"/>
              </a:rPr>
              <a:t>ditempatkan</a:t>
            </a:r>
            <a:r>
              <a:rPr lang="en-US" b="1" dirty="0" smtClean="0">
                <a:solidFill>
                  <a:srgbClr val="FF0000"/>
                </a:solidFill>
                <a:sym typeface="Wingdings" pitchFamily="2" charset="2"/>
              </a:rPr>
              <a:t> </a:t>
            </a:r>
            <a:r>
              <a:rPr lang="en-US" b="1" dirty="0" err="1" smtClean="0">
                <a:solidFill>
                  <a:srgbClr val="FF0000"/>
                </a:solidFill>
                <a:sym typeface="Wingdings" pitchFamily="2" charset="2"/>
              </a:rPr>
              <a:t>pada</a:t>
            </a:r>
            <a:r>
              <a:rPr lang="en-US" b="1" dirty="0" smtClean="0">
                <a:solidFill>
                  <a:srgbClr val="FF0000"/>
                </a:solidFill>
                <a:sym typeface="Wingdings" pitchFamily="2" charset="2"/>
              </a:rPr>
              <a:t> </a:t>
            </a:r>
            <a:r>
              <a:rPr lang="en-US" b="1" dirty="0" err="1" smtClean="0">
                <a:solidFill>
                  <a:srgbClr val="FF0000"/>
                </a:solidFill>
                <a:sym typeface="Wingdings" pitchFamily="2" charset="2"/>
              </a:rPr>
              <a:t>posisi</a:t>
            </a:r>
            <a:r>
              <a:rPr lang="en-US" b="1" dirty="0" smtClean="0">
                <a:solidFill>
                  <a:srgbClr val="FF0000"/>
                </a:solidFill>
                <a:sym typeface="Wingdings" pitchFamily="2" charset="2"/>
              </a:rPr>
              <a:t> 2</a:t>
            </a:r>
            <a:endParaRPr lang="en-US" b="1" dirty="0" smtClean="0"/>
          </a:p>
          <a:p>
            <a:pPr lvl="1"/>
            <a:endParaRPr lang="en-US" dirty="0" smtClean="0"/>
          </a:p>
          <a:p>
            <a:pPr lvl="1"/>
            <a:r>
              <a:rPr lang="en-US" dirty="0" err="1" smtClean="0"/>
              <a:t>Pada</a:t>
            </a:r>
            <a:r>
              <a:rPr lang="en-US" dirty="0" smtClean="0"/>
              <a:t> </a:t>
            </a:r>
            <a:r>
              <a:rPr lang="en-US" dirty="0" err="1" smtClean="0"/>
              <a:t>posisi</a:t>
            </a:r>
            <a:r>
              <a:rPr lang="en-US" dirty="0" smtClean="0"/>
              <a:t> 4 : </a:t>
            </a:r>
            <a:r>
              <a:rPr lang="en-US" dirty="0" err="1" smtClean="0"/>
              <a:t>ambil</a:t>
            </a:r>
            <a:r>
              <a:rPr lang="en-US" dirty="0" smtClean="0"/>
              <a:t> 4bit-4bit </a:t>
            </a:r>
            <a:r>
              <a:rPr lang="en-US" dirty="0" err="1" smtClean="0"/>
              <a:t>pada</a:t>
            </a:r>
            <a:r>
              <a:rPr lang="en-US" dirty="0" smtClean="0"/>
              <a:t> </a:t>
            </a:r>
            <a:r>
              <a:rPr lang="en-US" dirty="0" err="1" smtClean="0"/>
              <a:t>posisi</a:t>
            </a:r>
            <a:r>
              <a:rPr lang="en-US" dirty="0" smtClean="0"/>
              <a:t> : </a:t>
            </a:r>
            <a:r>
              <a:rPr lang="en-US" dirty="0" err="1" smtClean="0"/>
              <a:t>Ke</a:t>
            </a:r>
            <a:r>
              <a:rPr lang="en-US" dirty="0" smtClean="0"/>
              <a:t>- 4,5,6,7</a:t>
            </a:r>
          </a:p>
          <a:p>
            <a:pPr marL="457200" lvl="1" indent="0">
              <a:buNone/>
            </a:pPr>
            <a:r>
              <a:rPr lang="en-US" dirty="0"/>
              <a:t>	</a:t>
            </a:r>
            <a:r>
              <a:rPr lang="en-US" b="1" dirty="0" smtClean="0">
                <a:solidFill>
                  <a:srgbClr val="FF0000"/>
                </a:solidFill>
              </a:rPr>
              <a:t>1 </a:t>
            </a:r>
            <a:r>
              <a:rPr lang="en-US" b="1" dirty="0" smtClean="0">
                <a:solidFill>
                  <a:srgbClr val="FF0000"/>
                </a:solidFill>
                <a:sym typeface="Symbol"/>
              </a:rPr>
              <a:t> </a:t>
            </a:r>
            <a:r>
              <a:rPr lang="en-US" b="1" dirty="0" smtClean="0">
                <a:solidFill>
                  <a:srgbClr val="FF0000"/>
                </a:solidFill>
              </a:rPr>
              <a:t>1 </a:t>
            </a:r>
            <a:r>
              <a:rPr lang="en-US" b="1" dirty="0" smtClean="0">
                <a:solidFill>
                  <a:srgbClr val="FF0000"/>
                </a:solidFill>
                <a:sym typeface="Symbol"/>
              </a:rPr>
              <a:t> </a:t>
            </a:r>
            <a:r>
              <a:rPr lang="en-US" b="1" dirty="0" smtClean="0">
                <a:solidFill>
                  <a:srgbClr val="FF0000"/>
                </a:solidFill>
              </a:rPr>
              <a:t>0 </a:t>
            </a:r>
            <a:r>
              <a:rPr lang="en-US" b="1" dirty="0" smtClean="0">
                <a:solidFill>
                  <a:srgbClr val="FF0000"/>
                </a:solidFill>
                <a:sym typeface="Symbol"/>
              </a:rPr>
              <a:t> </a:t>
            </a:r>
            <a:r>
              <a:rPr lang="en-US" b="1" dirty="0" smtClean="0">
                <a:solidFill>
                  <a:srgbClr val="FF0000"/>
                </a:solidFill>
              </a:rPr>
              <a:t>0 = 0; </a:t>
            </a:r>
            <a:r>
              <a:rPr lang="en-US" b="1" dirty="0" err="1" smtClean="0">
                <a:solidFill>
                  <a:srgbClr val="FF0000"/>
                </a:solidFill>
              </a:rPr>
              <a:t>hasil</a:t>
            </a:r>
            <a:r>
              <a:rPr lang="en-US" b="1" dirty="0" smtClean="0">
                <a:solidFill>
                  <a:srgbClr val="FF0000"/>
                </a:solidFill>
              </a:rPr>
              <a:t> </a:t>
            </a:r>
            <a:r>
              <a:rPr lang="en-US" b="1" dirty="0" err="1" smtClean="0">
                <a:solidFill>
                  <a:srgbClr val="FF0000"/>
                </a:solidFill>
                <a:sym typeface="Wingdings" pitchFamily="2" charset="2"/>
              </a:rPr>
              <a:t>ditempatkan</a:t>
            </a:r>
            <a:r>
              <a:rPr lang="en-US" b="1" dirty="0" smtClean="0">
                <a:solidFill>
                  <a:srgbClr val="FF0000"/>
                </a:solidFill>
                <a:sym typeface="Wingdings" pitchFamily="2" charset="2"/>
              </a:rPr>
              <a:t> </a:t>
            </a:r>
            <a:r>
              <a:rPr lang="en-US" b="1" dirty="0" err="1" smtClean="0">
                <a:solidFill>
                  <a:srgbClr val="FF0000"/>
                </a:solidFill>
                <a:sym typeface="Wingdings" pitchFamily="2" charset="2"/>
              </a:rPr>
              <a:t>pada</a:t>
            </a:r>
            <a:r>
              <a:rPr lang="en-US" b="1" dirty="0" smtClean="0">
                <a:solidFill>
                  <a:srgbClr val="FF0000"/>
                </a:solidFill>
                <a:sym typeface="Wingdings" pitchFamily="2" charset="2"/>
              </a:rPr>
              <a:t> </a:t>
            </a:r>
            <a:r>
              <a:rPr lang="en-US" b="1" dirty="0" err="1" smtClean="0">
                <a:solidFill>
                  <a:srgbClr val="FF0000"/>
                </a:solidFill>
                <a:sym typeface="Wingdings" pitchFamily="2" charset="2"/>
              </a:rPr>
              <a:t>posisi</a:t>
            </a:r>
            <a:r>
              <a:rPr lang="en-US" b="1" dirty="0" smtClean="0">
                <a:solidFill>
                  <a:srgbClr val="FF0000"/>
                </a:solidFill>
                <a:sym typeface="Wingdings" pitchFamily="2" charset="2"/>
              </a:rPr>
              <a:t> 4</a:t>
            </a:r>
          </a:p>
          <a:p>
            <a:pPr marL="457200" lvl="1" indent="0">
              <a:buNone/>
            </a:pPr>
            <a:endParaRPr lang="en-US" dirty="0" smtClean="0">
              <a:solidFill>
                <a:srgbClr val="FF0000"/>
              </a:solidFill>
            </a:endParaRPr>
          </a:p>
          <a:p>
            <a:pPr lvl="1"/>
            <a:r>
              <a:rPr lang="en-US" dirty="0" err="1" smtClean="0"/>
              <a:t>Pada</a:t>
            </a:r>
            <a:r>
              <a:rPr lang="en-US" dirty="0" smtClean="0"/>
              <a:t> </a:t>
            </a:r>
            <a:r>
              <a:rPr lang="en-US" dirty="0" err="1" smtClean="0"/>
              <a:t>posisi</a:t>
            </a:r>
            <a:r>
              <a:rPr lang="en-US" dirty="0" smtClean="0"/>
              <a:t> 8 : </a:t>
            </a:r>
            <a:r>
              <a:rPr lang="en-US" dirty="0" err="1" smtClean="0"/>
              <a:t>Ambil</a:t>
            </a:r>
            <a:r>
              <a:rPr lang="en-US" dirty="0" smtClean="0"/>
              <a:t> 8bit-8bit </a:t>
            </a:r>
            <a:r>
              <a:rPr lang="en-US" dirty="0" err="1" smtClean="0"/>
              <a:t>pada</a:t>
            </a:r>
            <a:r>
              <a:rPr lang="en-US" dirty="0" smtClean="0"/>
              <a:t> </a:t>
            </a:r>
            <a:r>
              <a:rPr lang="en-US" dirty="0" err="1" smtClean="0"/>
              <a:t>posisi</a:t>
            </a:r>
            <a:r>
              <a:rPr lang="en-US" dirty="0" smtClean="0"/>
              <a:t> : </a:t>
            </a:r>
            <a:r>
              <a:rPr lang="en-US" dirty="0" err="1" smtClean="0"/>
              <a:t>ke</a:t>
            </a:r>
            <a:r>
              <a:rPr lang="en-US" dirty="0" smtClean="0"/>
              <a:t>- 8,9,10,11,12,13,14,15 (</a:t>
            </a:r>
            <a:r>
              <a:rPr lang="en-US" dirty="0" err="1" smtClean="0"/>
              <a:t>karena</a:t>
            </a:r>
            <a:r>
              <a:rPr lang="en-US" dirty="0" smtClean="0"/>
              <a:t> </a:t>
            </a:r>
            <a:r>
              <a:rPr lang="en-US" dirty="0" err="1" smtClean="0"/>
              <a:t>hanya</a:t>
            </a:r>
            <a:r>
              <a:rPr lang="en-US" dirty="0" smtClean="0"/>
              <a:t> </a:t>
            </a:r>
            <a:r>
              <a:rPr lang="en-US" dirty="0" err="1" smtClean="0"/>
              <a:t>sampai</a:t>
            </a:r>
            <a:r>
              <a:rPr lang="en-US" dirty="0" smtClean="0"/>
              <a:t> bit ke-11 </a:t>
            </a:r>
            <a:r>
              <a:rPr lang="en-US" dirty="0" err="1" smtClean="0"/>
              <a:t>maka</a:t>
            </a:r>
            <a:r>
              <a:rPr lang="en-US" dirty="0" smtClean="0"/>
              <a:t> yang </a:t>
            </a:r>
            <a:r>
              <a:rPr lang="en-US" dirty="0" err="1" smtClean="0"/>
              <a:t>diambil</a:t>
            </a:r>
            <a:r>
              <a:rPr lang="en-US" dirty="0" smtClean="0"/>
              <a:t> </a:t>
            </a:r>
            <a:r>
              <a:rPr lang="en-US" dirty="0" err="1" smtClean="0"/>
              <a:t>adalah</a:t>
            </a:r>
            <a:r>
              <a:rPr lang="en-US" dirty="0" smtClean="0"/>
              <a:t> </a:t>
            </a:r>
            <a:r>
              <a:rPr lang="en-US" dirty="0" err="1" smtClean="0"/>
              <a:t>posisi</a:t>
            </a:r>
            <a:r>
              <a:rPr lang="en-US" dirty="0" smtClean="0"/>
              <a:t> </a:t>
            </a:r>
            <a:r>
              <a:rPr lang="en-US" dirty="0" err="1" smtClean="0"/>
              <a:t>ke</a:t>
            </a:r>
            <a:r>
              <a:rPr lang="en-US" dirty="0" smtClean="0"/>
              <a:t>- 8,9,10,11 )</a:t>
            </a:r>
          </a:p>
          <a:p>
            <a:pPr marL="914400" lvl="2" indent="0">
              <a:buNone/>
            </a:pPr>
            <a:r>
              <a:rPr lang="en-US" sz="2900" b="1" dirty="0" smtClean="0">
                <a:solidFill>
                  <a:srgbClr val="FF0000"/>
                </a:solidFill>
              </a:rPr>
              <a:t>1 </a:t>
            </a:r>
            <a:r>
              <a:rPr lang="en-US" sz="2900" b="1" dirty="0" smtClean="0">
                <a:solidFill>
                  <a:srgbClr val="FF0000"/>
                </a:solidFill>
                <a:sym typeface="Symbol"/>
              </a:rPr>
              <a:t> </a:t>
            </a:r>
            <a:r>
              <a:rPr lang="en-US" sz="2900" b="1" dirty="0" smtClean="0">
                <a:solidFill>
                  <a:srgbClr val="FF0000"/>
                </a:solidFill>
              </a:rPr>
              <a:t>0 </a:t>
            </a:r>
            <a:r>
              <a:rPr lang="en-US" sz="2900" b="1" dirty="0" smtClean="0">
                <a:solidFill>
                  <a:srgbClr val="FF0000"/>
                </a:solidFill>
                <a:sym typeface="Symbol"/>
              </a:rPr>
              <a:t> </a:t>
            </a:r>
            <a:r>
              <a:rPr lang="en-US" sz="2900" b="1" dirty="0" smtClean="0">
                <a:solidFill>
                  <a:srgbClr val="FF0000"/>
                </a:solidFill>
              </a:rPr>
              <a:t>0 : 1; </a:t>
            </a:r>
            <a:r>
              <a:rPr lang="en-US" sz="2900" b="1" dirty="0" err="1" smtClean="0">
                <a:solidFill>
                  <a:srgbClr val="FF0000"/>
                </a:solidFill>
              </a:rPr>
              <a:t>hasil</a:t>
            </a:r>
            <a:r>
              <a:rPr lang="en-US" sz="2900" b="1" dirty="0" smtClean="0">
                <a:solidFill>
                  <a:srgbClr val="FF0000"/>
                </a:solidFill>
              </a:rPr>
              <a:t> </a:t>
            </a:r>
            <a:r>
              <a:rPr lang="en-US" sz="2900" b="1" dirty="0" err="1" smtClean="0">
                <a:solidFill>
                  <a:srgbClr val="FF0000"/>
                </a:solidFill>
                <a:sym typeface="Wingdings" pitchFamily="2" charset="2"/>
              </a:rPr>
              <a:t>ditempatkan</a:t>
            </a:r>
            <a:r>
              <a:rPr lang="en-US" sz="2900" b="1" dirty="0" smtClean="0">
                <a:solidFill>
                  <a:srgbClr val="FF0000"/>
                </a:solidFill>
                <a:sym typeface="Wingdings" pitchFamily="2" charset="2"/>
              </a:rPr>
              <a:t> </a:t>
            </a:r>
            <a:r>
              <a:rPr lang="en-US" sz="2900" b="1" dirty="0" err="1" smtClean="0">
                <a:solidFill>
                  <a:srgbClr val="FF0000"/>
                </a:solidFill>
                <a:sym typeface="Wingdings" pitchFamily="2" charset="2"/>
              </a:rPr>
              <a:t>pada</a:t>
            </a:r>
            <a:r>
              <a:rPr lang="en-US" sz="2900" b="1" dirty="0" smtClean="0">
                <a:solidFill>
                  <a:srgbClr val="FF0000"/>
                </a:solidFill>
                <a:sym typeface="Wingdings" pitchFamily="2" charset="2"/>
              </a:rPr>
              <a:t> </a:t>
            </a:r>
            <a:r>
              <a:rPr lang="en-US" sz="2900" b="1" dirty="0" err="1" smtClean="0">
                <a:solidFill>
                  <a:srgbClr val="FF0000"/>
                </a:solidFill>
                <a:sym typeface="Wingdings" pitchFamily="2" charset="2"/>
              </a:rPr>
              <a:t>posisi</a:t>
            </a:r>
            <a:r>
              <a:rPr lang="en-US" sz="2900" b="1" dirty="0" smtClean="0">
                <a:solidFill>
                  <a:srgbClr val="FF0000"/>
                </a:solidFill>
                <a:sym typeface="Wingdings" pitchFamily="2" charset="2"/>
              </a:rPr>
              <a:t> 8</a:t>
            </a:r>
            <a:endParaRPr lang="en-US" sz="2900" b="1" dirty="0">
              <a:solidFill>
                <a:srgbClr val="FF0000"/>
              </a:solidFill>
            </a:endParaRPr>
          </a:p>
        </p:txBody>
      </p:sp>
    </p:spTree>
    <p:extLst>
      <p:ext uri="{BB962C8B-B14F-4D97-AF65-F5344CB8AC3E}">
        <p14:creationId xmlns:p14="http://schemas.microsoft.com/office/powerpoint/2010/main" val="290982331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Example</a:t>
            </a:r>
            <a:endParaRPr lang="en-US" dirty="0"/>
          </a:p>
        </p:txBody>
      </p:sp>
      <p:pic>
        <p:nvPicPr>
          <p:cNvPr id="1026" name="Picture 2" descr="Hamming Code in C and C++"/>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582455" y="1705627"/>
            <a:ext cx="6076950" cy="456247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10831693"/>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154</TotalTime>
  <Words>100</Words>
  <Application>Microsoft Office PowerPoint</Application>
  <PresentationFormat>On-screen Show (4:3)</PresentationFormat>
  <Paragraphs>48</Paragraphs>
  <Slides>7</Slides>
  <Notes>0</Notes>
  <HiddenSlides>0</HiddenSlides>
  <MMClips>0</MMClips>
  <ScaleCrop>false</ScaleCrop>
  <HeadingPairs>
    <vt:vector size="4" baseType="variant">
      <vt:variant>
        <vt:lpstr>Theme</vt:lpstr>
      </vt:variant>
      <vt:variant>
        <vt:i4>1</vt:i4>
      </vt:variant>
      <vt:variant>
        <vt:lpstr>Slide Titles</vt:lpstr>
      </vt:variant>
      <vt:variant>
        <vt:i4>7</vt:i4>
      </vt:variant>
    </vt:vector>
  </HeadingPairs>
  <TitlesOfParts>
    <vt:vector size="8" baseType="lpstr">
      <vt:lpstr>Office Theme</vt:lpstr>
      <vt:lpstr>Hamming Code</vt:lpstr>
      <vt:lpstr>Definition</vt:lpstr>
      <vt:lpstr>Calculating hamming Code</vt:lpstr>
      <vt:lpstr>Example</vt:lpstr>
      <vt:lpstr>Example</vt:lpstr>
      <vt:lpstr>Example</vt:lpstr>
      <vt:lpstr>Example</vt:lpstr>
    </vt:vector>
  </TitlesOfParts>
  <Company>Microsoft</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Hamming Code</dc:title>
  <dc:creator>isbat</dc:creator>
  <cp:lastModifiedBy>isbat</cp:lastModifiedBy>
  <cp:revision>12</cp:revision>
  <dcterms:created xsi:type="dcterms:W3CDTF">2018-05-18T03:21:06Z</dcterms:created>
  <dcterms:modified xsi:type="dcterms:W3CDTF">2018-05-18T05:58:17Z</dcterms:modified>
</cp:coreProperties>
</file>